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0" r:id="rId7"/>
    <p:sldId id="273" r:id="rId8"/>
    <p:sldId id="270" r:id="rId9"/>
    <p:sldId id="271" r:id="rId10"/>
    <p:sldId id="272" r:id="rId11"/>
    <p:sldId id="266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18614-C6F6-4BF7-9516-A4D03222C9BA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DBF34-0ED7-4C3C-8B01-5E577846517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31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DBF34-0ED7-4C3C-8B01-5E5778465178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24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Splňuje EN ISO 15197:2015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DBF34-0ED7-4C3C-8B01-5E577846517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49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DBF34-0ED7-4C3C-8B01-5E5778465178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64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Přeji pohodový večer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DBF34-0ED7-4C3C-8B01-5E5778465178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43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7CDBA-1F81-DE55-1867-E1F618D5D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5264B8-293E-E334-0AA2-A9ED40F8E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DC2F81-BA91-CCE4-41D7-0449A761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A185-F61E-441B-984B-1AD4B98D85EC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E51A74-93AF-23C8-4DFC-C8BEC831B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E29E70-A5A3-80B7-6A15-3C9538FC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E01-66AA-49E3-AE0B-0668B38A74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44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7ED1D-A20B-8F65-4D04-523E7AEB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400909-FBCB-233B-C881-1072D5DB8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8BFC1B-584C-51A3-F1B2-87302AA4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A185-F61E-441B-984B-1AD4B98D85EC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5AC3A5-C95B-1AC5-EB66-816FABFE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817314-D0F3-A2F3-BAE6-A00C0850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E01-66AA-49E3-AE0B-0668B38A74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19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2F4D885-7136-0CD9-B191-1C84482C7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2C1235-E546-DCA3-8089-AD21D26BB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C5E4AF-815F-C134-0F0E-54E1F1F9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A185-F61E-441B-984B-1AD4B98D85EC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4078CB-D26D-D87C-E4ED-4429B01D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204D51-29B1-E7E5-FB14-BF1DD98E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E01-66AA-49E3-AE0B-0668B38A74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40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B9A15-AA9F-9417-3AF8-E3AF2C85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B8464-C871-9413-3714-0B2A59E22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897A2D-6D4D-6C49-C9D1-FDA0EC2C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A185-F61E-441B-984B-1AD4B98D85EC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2B1CE4-9DD0-6604-E604-1ED3E37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545C47-093B-7987-4A92-A18F7FC3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E01-66AA-49E3-AE0B-0668B38A74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93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9742D-D7C6-C675-D29D-9E62B352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2DF9A8-1086-D455-2334-6FA2C4A7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4A3E31-772A-D39A-01DB-F702B9EB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A185-F61E-441B-984B-1AD4B98D85EC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AF57FA-3FB5-591E-A182-35515C01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E73F05-5E50-D562-81E5-D7A33B4E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E01-66AA-49E3-AE0B-0668B38A74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69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E0ED4-0D38-16CA-212E-A96A138D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4C852D-BC75-D1B4-F4A9-AC8B35246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D2CC01-DFCD-AFB8-5146-BA545C49E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0728B2-68A7-1A01-A758-4A0735DB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A185-F61E-441B-984B-1AD4B98D85EC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10107C-E1F0-114C-07A4-1CB2B273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620330-6458-ADFF-86C0-E2DCF748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E01-66AA-49E3-AE0B-0668B38A74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17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93BA1-9136-0573-15CE-B907A00C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07B3FA-D9F0-8A13-1332-CB748CB86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2C2DA1-E469-E23C-FFA7-A8BBFA9B0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21907C-CB76-7588-9A21-F003E2E34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9A2D78-E50A-BC60-DCEB-D74AF7F32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F5F98DC-0907-A11B-A9AC-D5A0C65D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A185-F61E-441B-984B-1AD4B98D85EC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D31633-F017-FEE5-A8BD-FD9F624F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89A4D2B-BB05-9AD6-5AD2-4160863C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E01-66AA-49E3-AE0B-0668B38A74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87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D1512-F72C-5538-A9B7-5F9926AE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5D406A-ECCC-09AA-A08C-454196AF4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A185-F61E-441B-984B-1AD4B98D85EC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302339-6A5B-CDF4-2DE4-1934A1F8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676DE5-9DBA-3B2C-88D6-28554A0F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E01-66AA-49E3-AE0B-0668B38A74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70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4558572-3139-63DD-697E-69516BF8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A185-F61E-441B-984B-1AD4B98D85EC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CA3795-BABB-1955-16BC-BA2CAF37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D67382-FA3C-D710-A732-CB133CC7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E01-66AA-49E3-AE0B-0668B38A74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65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82F18-4CFB-C645-2B69-2AFDF4E9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BB8D28-448A-73E4-D407-B874A6C3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538D3D-9B37-2E3F-6C9D-7CB6BDFBF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2F0A68-5938-3285-7F94-D6B70F8E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A185-F61E-441B-984B-1AD4B98D85EC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994B69-F81F-7081-0DF5-A7F0DB76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8BE65F-426E-D06C-2193-61F1D32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E01-66AA-49E3-AE0B-0668B38A74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8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12750-8B26-5429-BBA5-E8311225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711E99-208E-A719-8B56-6F66DCA7D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A93F2A-42AC-4EAC-BFDD-23D25F039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76AD24-D229-5856-39DD-6CD04B60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A185-F61E-441B-984B-1AD4B98D85EC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6FFA42-270B-D43A-EFD3-0E71E2D7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1B1F97-AE6E-7EC0-0F08-3B573470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4E01-66AA-49E3-AE0B-0668B38A74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71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17331A-93F8-69AB-A74F-508204DD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FB3FC7-3FF8-1AEE-FA24-63E88AFA9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3EA2A6-3E87-84FD-4A09-DB9A1B98C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A185-F61E-441B-984B-1AD4B98D85EC}" type="datetimeFigureOut">
              <a:rPr lang="cs-CZ" smtClean="0"/>
              <a:t>15.10.2024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11C890-330A-DBD4-E8ED-3F3EF3E7B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FA7CD4-FFFF-2E71-30A7-A9D2B7D2F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4E01-66AA-49E3-AE0B-0668B38A74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60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8834B-E139-BF7D-F0EC-1220044E3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352" y="-121777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800" dirty="0">
                <a:latin typeface="Arial Black" panose="020B0A04020102020204" pitchFamily="34" charset="0"/>
              </a:rPr>
              <a:t>Nemocniční glukometry</a:t>
            </a:r>
            <a:br>
              <a:rPr lang="cs-CZ" sz="4800" dirty="0">
                <a:latin typeface="Arial Black" panose="020B0A04020102020204" pitchFamily="34" charset="0"/>
              </a:rPr>
            </a:br>
            <a:r>
              <a:rPr lang="cs-CZ" sz="4800" dirty="0">
                <a:latin typeface="Arial Black" panose="020B0A04020102020204" pitchFamily="34" charset="0"/>
              </a:rPr>
              <a:t> </a:t>
            </a:r>
            <a:r>
              <a:rPr lang="cs-CZ" sz="4800" i="1" dirty="0">
                <a:latin typeface="Script MT Bold" panose="03040602040607080904" pitchFamily="66" charset="0"/>
              </a:rPr>
              <a:t>nová možnost  </a:t>
            </a:r>
            <a:endParaRPr lang="cs-CZ" sz="900" dirty="0">
              <a:latin typeface="Arial Black" panose="020B0A040201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1D5D76-5098-2B5F-C5BA-5DC514BD4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76375" cy="18097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5C74DD7-6C35-FD14-B1DC-78565912A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92" y="6134793"/>
            <a:ext cx="3149600" cy="4476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49528D4-ED59-E25D-A9DA-54886BC04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37" y="2372975"/>
            <a:ext cx="3667125" cy="420671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0ABB303-B104-93BF-2F7B-E51C63352551}"/>
              </a:ext>
            </a:extLst>
          </p:cNvPr>
          <p:cNvSpPr txBox="1"/>
          <p:nvPr/>
        </p:nvSpPr>
        <p:spPr>
          <a:xfrm>
            <a:off x="6096000" y="6210359"/>
            <a:ext cx="1730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>
                <a:latin typeface="Script MT Bold" panose="03040602040607080904" pitchFamily="66" charset="0"/>
              </a:rPr>
              <a:t>Eduard Lepieš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3702355-E578-8BFA-C031-6ADD9FEA003F}"/>
              </a:ext>
            </a:extLst>
          </p:cNvPr>
          <p:cNvSpPr txBox="1"/>
          <p:nvPr/>
        </p:nvSpPr>
        <p:spPr>
          <a:xfrm>
            <a:off x="9690557" y="5765461"/>
            <a:ext cx="1954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Alena Krnáčová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5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6E44-90BD-5FD9-351C-C3A848E7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346517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Nastavení hodnocení QC v </a:t>
            </a:r>
            <a:r>
              <a:rPr lang="cs-CZ" sz="3600" dirty="0" err="1">
                <a:latin typeface="Script MT Bold" panose="03040602040607080904" pitchFamily="66" charset="0"/>
              </a:rPr>
              <a:t>CareSens®DataManager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C397B6-0C2D-54F3-1D83-8F8B536D2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81" y="1422651"/>
            <a:ext cx="8523637" cy="53861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43B29B2-F861-A87C-243F-9AEF52DA2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75" y="4278698"/>
            <a:ext cx="2289239" cy="51130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4648F3-5E25-E75A-B65B-30CB845E6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899" y="4278698"/>
            <a:ext cx="2058257" cy="3060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AAE4C79-65DC-9459-04A7-D5ED60844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899" y="4986531"/>
            <a:ext cx="2025587" cy="4488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4A91A86-39B3-5DFC-33F6-A317211B7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4087" y="5559331"/>
            <a:ext cx="2049209" cy="28937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AB16A61-1446-9337-B73E-1FC6D63A8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476375" cy="180975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495698BE-8D13-1D27-F455-076A71481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4182" y="1297017"/>
            <a:ext cx="8469059" cy="5510689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EAA10B2-B0C9-582B-9A20-C29B474376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6194" y="1178812"/>
            <a:ext cx="8051624" cy="56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46369-CA74-AE98-0662-9DD64979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232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možnosti nastavení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A8F257-4F8E-93DC-EBC9-EB74BA461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76375" cy="18097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4A5ACF2-E368-2038-AE4E-A58171979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685" y="1212151"/>
            <a:ext cx="9367457" cy="56458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173E28B-029E-85CD-C87F-2F2645584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133" y="1173480"/>
            <a:ext cx="10866120" cy="5684520"/>
          </a:xfrm>
          <a:prstGeom prst="rect">
            <a:avLst/>
          </a:prstGeom>
        </p:spPr>
      </p:pic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24B662C8-7780-8C66-A0AD-6FCDF2755932}"/>
              </a:ext>
            </a:extLst>
          </p:cNvPr>
          <p:cNvSpPr/>
          <p:nvPr/>
        </p:nvSpPr>
        <p:spPr>
          <a:xfrm>
            <a:off x="3909060" y="2183130"/>
            <a:ext cx="5783580" cy="2148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…a další a další…</a:t>
            </a:r>
          </a:p>
        </p:txBody>
      </p:sp>
    </p:spTree>
    <p:extLst>
      <p:ext uri="{BB962C8B-B14F-4D97-AF65-F5344CB8AC3E}">
        <p14:creationId xmlns:p14="http://schemas.microsoft.com/office/powerpoint/2010/main" val="4465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D513336-A863-4885-E02F-B09E7E539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4733" y="0"/>
            <a:ext cx="14382750" cy="69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BE22135-AA99-75F5-CB8C-DCD8AB49249D}"/>
              </a:ext>
            </a:extLst>
          </p:cNvPr>
          <p:cNvSpPr txBox="1"/>
          <p:nvPr/>
        </p:nvSpPr>
        <p:spPr>
          <a:xfrm>
            <a:off x="1554480" y="295682"/>
            <a:ext cx="9966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latin typeface="Arial Black" panose="020B0A04020102020204" pitchFamily="34" charset="0"/>
              </a:rPr>
              <a:t>Přeji pohodový večer a možná i koupání ;-)?</a:t>
            </a:r>
          </a:p>
        </p:txBody>
      </p:sp>
    </p:spTree>
    <p:extLst>
      <p:ext uri="{BB962C8B-B14F-4D97-AF65-F5344CB8AC3E}">
        <p14:creationId xmlns:p14="http://schemas.microsoft.com/office/powerpoint/2010/main" val="15148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F64FD32-6BF6-8B8A-689E-E7E729147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28888" cy="685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FD0F3C1-1AE7-AB40-4C00-6D930D271D53}"/>
              </a:ext>
            </a:extLst>
          </p:cNvPr>
          <p:cNvSpPr txBox="1"/>
          <p:nvPr/>
        </p:nvSpPr>
        <p:spPr>
          <a:xfrm>
            <a:off x="4390614" y="2146482"/>
            <a:ext cx="7438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Plná krev kapilární, arteriální, venózní, neonatologická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8141195-92B6-46D1-9AEB-310FBA115A56}"/>
              </a:ext>
            </a:extLst>
          </p:cNvPr>
          <p:cNvSpPr txBox="1"/>
          <p:nvPr/>
        </p:nvSpPr>
        <p:spPr>
          <a:xfrm>
            <a:off x="4390614" y="2604156"/>
            <a:ext cx="60975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No-coding system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067E298-2843-ED23-D439-A5DA3F32649D}"/>
              </a:ext>
            </a:extLst>
          </p:cNvPr>
          <p:cNvSpPr txBox="1"/>
          <p:nvPr/>
        </p:nvSpPr>
        <p:spPr>
          <a:xfrm>
            <a:off x="4390614" y="3035043"/>
            <a:ext cx="73641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Autorozpoznání proužků pro měření glukózy/ketolátek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54775F1-38A7-ED50-DA55-BF8B71416209}"/>
              </a:ext>
            </a:extLst>
          </p:cNvPr>
          <p:cNvSpPr txBox="1"/>
          <p:nvPr/>
        </p:nvSpPr>
        <p:spPr>
          <a:xfrm>
            <a:off x="4390614" y="3492717"/>
            <a:ext cx="60975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Ejektor na vyjímání proužků na přední straně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AD5A7DE-124D-29FF-6DEC-0EF3934214D0}"/>
              </a:ext>
            </a:extLst>
          </p:cNvPr>
          <p:cNvSpPr txBox="1"/>
          <p:nvPr/>
        </p:nvSpPr>
        <p:spPr>
          <a:xfrm>
            <a:off x="4390613" y="3947981"/>
            <a:ext cx="73641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Autorozpoznání hladiny QC (nemožná záměna hladin)</a:t>
            </a:r>
            <a:endParaRPr lang="cs-CZ" sz="22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5D37169-3C61-3E35-E47A-6C411EE23E33}"/>
              </a:ext>
            </a:extLst>
          </p:cNvPr>
          <p:cNvSpPr txBox="1"/>
          <p:nvPr/>
        </p:nvSpPr>
        <p:spPr>
          <a:xfrm>
            <a:off x="4390613" y="4403245"/>
            <a:ext cx="75507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Naváděcí protokol pro postup a zobrazení měření linearity (L1-L5)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4CFD208-1535-BF2F-CA2D-296BD3FFB043}"/>
              </a:ext>
            </a:extLst>
          </p:cNvPr>
          <p:cNvSpPr txBox="1"/>
          <p:nvPr/>
        </p:nvSpPr>
        <p:spPr>
          <a:xfrm>
            <a:off x="4390613" y="5200466"/>
            <a:ext cx="61348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Splňuje EN ISO 15197:2015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55DF7A45-CA0A-C9BC-5DAC-527D1272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556" y="6291987"/>
            <a:ext cx="3686175" cy="4667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51D784A-B5E2-77C0-CEFA-77B8EB35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5599" y="3435362"/>
            <a:ext cx="637985" cy="4987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D428AD4-7A90-5AC9-5612-C215B43E2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4521" y="3892327"/>
            <a:ext cx="637985" cy="4987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0564F09-AA97-4A98-D3B9-E5077616E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746" y="4543682"/>
            <a:ext cx="637985" cy="4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E7575-EAE6-C7FC-5B11-85654EEB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383" y="687034"/>
            <a:ext cx="7287227" cy="1325563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Technická specifikace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sz="4000" dirty="0">
                <a:latin typeface="Script MT Bold" panose="03040602040607080904" pitchFamily="66" charset="0"/>
              </a:rPr>
              <a:t>základní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22AD737-0171-80A5-5CB3-68F310DF2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53" y="2425045"/>
            <a:ext cx="11825288" cy="3875723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FD864E-EDE7-38B7-8F27-B590CA12E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52"/>
            <a:ext cx="1476375" cy="18097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73B7C5E-4328-7467-A4B2-DE277F963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189" y="3035312"/>
            <a:ext cx="637985" cy="4987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D7E5EC3-58EA-EDCA-AE9D-7E719A153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189" y="4113541"/>
            <a:ext cx="637985" cy="4987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E60527-00EF-4040-A8C5-D4692549F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667" y="3534041"/>
            <a:ext cx="656749" cy="5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55094-84C5-4C01-EF3D-D3CB2381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36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Technická specifikace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sz="4000" dirty="0">
                <a:latin typeface="Script MT Bold" panose="03040602040607080904" pitchFamily="66" charset="0"/>
              </a:rPr>
              <a:t>rozšířená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2672E773-5B28-951D-C2F4-55A33E12A74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918426"/>
              </p:ext>
            </p:extLst>
          </p:nvPr>
        </p:nvGraphicFramePr>
        <p:xfrm>
          <a:off x="326020" y="2577979"/>
          <a:ext cx="1153996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981">
                  <a:extLst>
                    <a:ext uri="{9D8B030D-6E8A-4147-A177-3AD203B41FA5}">
                      <a16:colId xmlns:a16="http://schemas.microsoft.com/office/drawing/2014/main" val="3660122059"/>
                    </a:ext>
                  </a:extLst>
                </a:gridCol>
                <a:gridCol w="4463323">
                  <a:extLst>
                    <a:ext uri="{9D8B030D-6E8A-4147-A177-3AD203B41FA5}">
                      <a16:colId xmlns:a16="http://schemas.microsoft.com/office/drawing/2014/main" val="1920431025"/>
                    </a:ext>
                  </a:extLst>
                </a:gridCol>
                <a:gridCol w="4363656">
                  <a:extLst>
                    <a:ext uri="{9D8B030D-6E8A-4147-A177-3AD203B41FA5}">
                      <a16:colId xmlns:a16="http://schemas.microsoft.com/office/drawing/2014/main" val="2286675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GLUKÓZA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KETOLÁTKY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59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GDH FAD (</a:t>
                      </a:r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Aspergillus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b="0" i="1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24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hydroxybutyrát</a:t>
                      </a:r>
                      <a:r>
                        <a:rPr lang="cs-CZ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dehydrogenáza 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7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Exspirace proužků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 omezení po otevření – do data exspirace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data exspirace každý proužek samostatně balený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03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Exspirace CQ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měsíce po otevření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měsíce po otevření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040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Antikoagulans</a:t>
                      </a:r>
                      <a:endParaRPr lang="cs-C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Heparin, EDTA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6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Roztoky linearity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L1-L5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L1-L5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55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Skladování QC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1-30°C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80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Velikost balení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889343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315278A1-172B-AD37-5E50-0596AF47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763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135A57F-DFEA-442A-95B9-B1E7498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438" y="356865"/>
            <a:ext cx="7761790" cy="1325563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Vzdálená správa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sz="4000" dirty="0" err="1">
                <a:latin typeface="Script MT Bold" panose="03040602040607080904" pitchFamily="66" charset="0"/>
              </a:rPr>
              <a:t>CareSens®DataManager</a:t>
            </a:r>
            <a:endParaRPr lang="cs-CZ" sz="4000" dirty="0">
              <a:latin typeface="Script MT Bold" panose="03040602040607080904" pitchFamily="66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C494BF0-215E-664F-99E5-A9EE7221F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76375" cy="180975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0F78F2E2-6755-F493-B0DB-3206A5551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17" y="2410488"/>
            <a:ext cx="11831765" cy="39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2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96BEF-8A92-C635-C272-BFAA1EAB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397" y="473224"/>
            <a:ext cx="9261676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Měření QC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FE87DC2-5664-84F2-E4A2-293404900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99" y="2799969"/>
            <a:ext cx="3487293" cy="2823782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1E8174D-56D7-3502-1272-4D07AA749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76375" cy="18097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83F5386-A5A7-6D2F-1B63-9FC9D4F34680}"/>
              </a:ext>
            </a:extLst>
          </p:cNvPr>
          <p:cNvSpPr txBox="1"/>
          <p:nvPr/>
        </p:nvSpPr>
        <p:spPr>
          <a:xfrm>
            <a:off x="333599" y="5454474"/>
            <a:ext cx="4066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600" b="0" i="0" dirty="0" err="1">
                <a:solidFill>
                  <a:srgbClr val="333333"/>
                </a:solidFill>
                <a:effectLst/>
                <a:latin typeface="Titillium Web" panose="00000500000000000000" pitchFamily="2" charset="-18"/>
              </a:rPr>
              <a:t>CareSens</a:t>
            </a:r>
            <a:r>
              <a:rPr lang="cs-CZ" sz="1600" b="0" i="0" dirty="0">
                <a:solidFill>
                  <a:srgbClr val="333333"/>
                </a:solidFill>
                <a:effectLst/>
                <a:latin typeface="Titillium Web" panose="00000500000000000000" pitchFamily="2" charset="-18"/>
              </a:rPr>
              <a:t>® Expert </a:t>
            </a:r>
            <a:r>
              <a:rPr lang="cs-CZ" sz="1600" b="0" i="0" dirty="0" err="1">
                <a:solidFill>
                  <a:srgbClr val="333333"/>
                </a:solidFill>
                <a:effectLst/>
                <a:latin typeface="Titillium Web" panose="00000500000000000000" pitchFamily="2" charset="-18"/>
              </a:rPr>
              <a:t>Glucose</a:t>
            </a:r>
            <a:r>
              <a:rPr lang="cs-CZ" sz="1600" b="0" i="0" dirty="0">
                <a:solidFill>
                  <a:srgbClr val="333333"/>
                </a:solidFill>
                <a:effectLst/>
                <a:latin typeface="Titillium Web" panose="00000500000000000000" pitchFamily="2" charset="-18"/>
              </a:rPr>
              <a:t> </a:t>
            </a:r>
            <a:r>
              <a:rPr lang="cs-CZ" sz="1600" b="0" i="0" dirty="0" err="1">
                <a:solidFill>
                  <a:srgbClr val="333333"/>
                </a:solidFill>
                <a:effectLst/>
                <a:latin typeface="Titillium Web" panose="00000500000000000000" pitchFamily="2" charset="-18"/>
              </a:rPr>
              <a:t>Control</a:t>
            </a:r>
            <a:r>
              <a:rPr lang="cs-CZ" sz="1600" b="0" i="0" dirty="0">
                <a:solidFill>
                  <a:srgbClr val="333333"/>
                </a:solidFill>
                <a:effectLst/>
                <a:latin typeface="Titillium Web" panose="00000500000000000000" pitchFamily="2" charset="-18"/>
              </a:rPr>
              <a:t> </a:t>
            </a:r>
            <a:r>
              <a:rPr lang="cs-CZ" sz="1600" b="0" i="0" dirty="0" err="1">
                <a:solidFill>
                  <a:srgbClr val="333333"/>
                </a:solidFill>
                <a:effectLst/>
                <a:latin typeface="Titillium Web" panose="00000500000000000000" pitchFamily="2" charset="-18"/>
              </a:rPr>
              <a:t>Solution</a:t>
            </a:r>
            <a:endParaRPr lang="cs-CZ" sz="1600" b="0" i="0" dirty="0">
              <a:solidFill>
                <a:srgbClr val="333333"/>
              </a:solidFill>
              <a:effectLst/>
              <a:latin typeface="Titillium Web" panose="00000500000000000000" pitchFamily="2" charset="-18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6BDEBDD-2946-76CA-C492-B93BC123A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235" y="720566"/>
            <a:ext cx="1869758" cy="43586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BDAC47-02A2-E4F8-59AB-788FE11F6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614" y="700563"/>
            <a:ext cx="1906905" cy="43986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ACEE539-21C3-E994-99A2-1E9571537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856" y="720566"/>
            <a:ext cx="1889379" cy="4158805"/>
          </a:xfrm>
          <a:prstGeom prst="rect">
            <a:avLst/>
          </a:prstGeom>
          <a:gradFill>
            <a:gsLst>
              <a:gs pos="63000">
                <a:srgbClr val="FFFF99"/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00000">
                <a:srgbClr val="9999FF"/>
              </a:gs>
            </a:gsLst>
            <a:lin ang="5400000" scaled="1"/>
          </a:gradFill>
          <a:effectLst>
            <a:softEdge rad="127000"/>
          </a:effectLst>
        </p:spPr>
      </p:pic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B41A1F32-F8F5-D129-9E04-62A78B32D241}"/>
              </a:ext>
            </a:extLst>
          </p:cNvPr>
          <p:cNvSpPr/>
          <p:nvPr/>
        </p:nvSpPr>
        <p:spPr>
          <a:xfrm>
            <a:off x="4549966" y="5235438"/>
            <a:ext cx="7215067" cy="150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proužcích a šaržích kontrolních roztoků (včetně informací o expiraci) zadané během kontroly kvality na zařízení se přenášejí na server a automaticky se na něm ukládají.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B3200E9-F021-0DBB-EA8D-F9F02A8391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1876" y="720566"/>
            <a:ext cx="1916525" cy="41479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9E4A7998-FE0E-8756-CA9B-BFE1802741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7410" y="310797"/>
            <a:ext cx="2883408" cy="3302508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D65E25BC-28B0-5EB0-834C-07FB12F99E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5099" y="297048"/>
            <a:ext cx="2900172" cy="326059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3E7F3D48-5319-5398-D202-6E1A421C0B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9552" y="23578"/>
            <a:ext cx="2103882" cy="352882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ACE34717-5784-F37B-76AA-729AFF0ABE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9987" y="3552400"/>
            <a:ext cx="2900172" cy="3277362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1617F71A-CCD4-08DE-B05F-4A8DD5BE4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9815" y="3541908"/>
            <a:ext cx="2900172" cy="3277362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D3EBBDCB-BE75-F059-0309-4E2BEBBC1A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7257" y="3535189"/>
            <a:ext cx="2120646" cy="3285744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9622F275-A859-A348-721E-70F5905631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9972" y="231117"/>
            <a:ext cx="2900172" cy="3344418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6BD60E31-EADE-9343-E97D-3DF0685ADB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72932" y="218796"/>
            <a:ext cx="2816352" cy="3294126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9C509BB3-8E75-87A2-0F7E-71B9C8E422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98272" y="28237"/>
            <a:ext cx="2208276" cy="3873246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4E8A47B4-2C7C-161C-C0EE-D62BC74BB55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03544" y="3755029"/>
            <a:ext cx="2711672" cy="3091148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1D3ACCCD-0F86-DF64-6C04-B70D6599ED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77349" y="3541433"/>
            <a:ext cx="2916174" cy="3323082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10C8AFDD-AFAA-3B93-8AC1-B7F2760715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85139" y="3512922"/>
            <a:ext cx="2184273" cy="3415094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99D00F5F-13A0-74C0-FF9E-EE469D79CAE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63923" y="5980675"/>
            <a:ext cx="637985" cy="4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0E9BC-F875-D108-C57F-9FDE2ACA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7655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Měření linearity L1-L5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20DEA6A-F86F-D87D-1EAC-040D72E73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1809750"/>
            <a:ext cx="2661285" cy="416128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650C9B-EA6A-B6BD-8455-6E91065E4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5" y="1894332"/>
            <a:ext cx="2619375" cy="40767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EE5427F-3A07-0560-75C9-BC03D1662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76375" cy="18097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6E44783-B3CA-1AB2-13E3-FCFAB7903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242" y="376555"/>
            <a:ext cx="2924175" cy="6324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0A13D63A-4929-34F8-6E11-D6B361E85808}"/>
              </a:ext>
            </a:extLst>
          </p:cNvPr>
          <p:cNvSpPr/>
          <p:nvPr/>
        </p:nvSpPr>
        <p:spPr>
          <a:xfrm>
            <a:off x="6096000" y="2309622"/>
            <a:ext cx="1885951" cy="3246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Během měření je přehled, kolik měření z jakého levelu je už provedeno.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9FE96B3-73AD-318D-E1CA-CC89F44D8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820" y="1260634"/>
            <a:ext cx="7536180" cy="55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23768E5-69AB-CF2B-544D-C44824D9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647" y="339683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Konfigurace QC měření v Data Manageru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072F40A-8197-2224-FE85-BC62B8A2C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647" y="1546213"/>
            <a:ext cx="4884611" cy="5173790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F641CC2-391E-6BF3-DE8E-627B2D095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892" y="3140394"/>
            <a:ext cx="3095625" cy="10858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E793281-B52E-B13D-C441-1919FE233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317" y="4778305"/>
            <a:ext cx="3124200" cy="5619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B028F05-A1F0-6413-0460-2C398C6DC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992" y="4683125"/>
            <a:ext cx="3057525" cy="18097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Zástupný obsah 5">
            <a:extLst>
              <a:ext uri="{FF2B5EF4-FFF2-40B4-BE49-F238E27FC236}">
                <a16:creationId xmlns:a16="http://schemas.microsoft.com/office/drawing/2014/main" id="{4B300724-62D7-63F4-F06A-AA4D4ED34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4197" y="1643021"/>
            <a:ext cx="2626233" cy="2126552"/>
          </a:xfrm>
          <a:prstGeom prst="rect">
            <a:avLst/>
          </a:prstGeom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2A1AB1CB-5CA3-40B6-18C9-DED7190786E6}"/>
              </a:ext>
            </a:extLst>
          </p:cNvPr>
          <p:cNvSpPr/>
          <p:nvPr/>
        </p:nvSpPr>
        <p:spPr>
          <a:xfrm>
            <a:off x="5384332" y="4615838"/>
            <a:ext cx="2960843" cy="3249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Počet časových úseků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5F934435-0305-F381-907B-D77440F4AF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4763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4CE47-1FD0-F031-C92A-2A110AA4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Zobrazení nastavení QC v glukometru</a:t>
            </a:r>
            <a:endParaRPr lang="cs-CZ" sz="36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E23881-160C-860F-7F95-3BA5208C0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820" y="1404366"/>
            <a:ext cx="6172581" cy="5453634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E2CD487-5183-A534-3B09-110E1406D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763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786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6562</TotalTime>
  <Words>238</Words>
  <Application>Microsoft Office PowerPoint</Application>
  <PresentationFormat>Širokoúhlá obrazovka</PresentationFormat>
  <Paragraphs>53</Paragraphs>
  <Slides>12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Script MT Bold</vt:lpstr>
      <vt:lpstr>Times New Roman</vt:lpstr>
      <vt:lpstr>Titillium Web</vt:lpstr>
      <vt:lpstr>Wingdings</vt:lpstr>
      <vt:lpstr>Motiv Office</vt:lpstr>
      <vt:lpstr>Nemocniční glukometry  nová možnost  </vt:lpstr>
      <vt:lpstr>Prezentace aplikace PowerPoint</vt:lpstr>
      <vt:lpstr>Technická specifikace základní</vt:lpstr>
      <vt:lpstr>Technická specifikace rozšířená</vt:lpstr>
      <vt:lpstr>Vzdálená správa CareSens®DataManager</vt:lpstr>
      <vt:lpstr>Měření QC</vt:lpstr>
      <vt:lpstr>Měření linearity L1-L5</vt:lpstr>
      <vt:lpstr>Konfigurace QC měření v Data Manageru</vt:lpstr>
      <vt:lpstr>Zobrazení nastavení QC v glukometru</vt:lpstr>
      <vt:lpstr>Nastavení hodnocení QC v CareSens®DataManager</vt:lpstr>
      <vt:lpstr>Další možnosti nastavení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Nemocniční glukometry  nová možnost</dc:title>
  <dc:creator>Alena Krnáčová</dc:creator>
  <cp:lastModifiedBy>Alena Krnáčová</cp:lastModifiedBy>
  <cp:revision>3</cp:revision>
  <dcterms:created xsi:type="dcterms:W3CDTF">2023-06-02T14:28:51Z</dcterms:created>
  <dcterms:modified xsi:type="dcterms:W3CDTF">2024-10-15T20:55:32Z</dcterms:modified>
</cp:coreProperties>
</file>